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C0BF458-693C-4AD4-B20C-B2E5992B1D43}" type="datetimeFigureOut">
              <a:rPr lang="es-MX" smtClean="0"/>
              <a:t>18/07/2010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36FF6A3-6BF2-416E-81FD-5FB23AF7C361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Daniel 2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El sueño de Nabucodonosor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144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i="1" dirty="0"/>
              <a:t>El reino de plata de </a:t>
            </a:r>
            <a:r>
              <a:rPr lang="es-MX" b="1" i="1" dirty="0" smtClean="0"/>
              <a:t>Medo - Persia.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371600" y="2276872"/>
            <a:ext cx="6400800" cy="3209529"/>
          </a:xfrm>
        </p:spPr>
        <p:txBody>
          <a:bodyPr>
            <a:noAutofit/>
          </a:bodyPr>
          <a:lstStyle/>
          <a:p>
            <a:pPr algn="just"/>
            <a:r>
              <a:rPr lang="es-MX" sz="1900" dirty="0" smtClean="0"/>
              <a:t>La </a:t>
            </a:r>
            <a:r>
              <a:rPr lang="es-MX" sz="1900" dirty="0"/>
              <a:t>plata era el símbolo apropiado para </a:t>
            </a:r>
            <a:r>
              <a:rPr lang="es-MX" sz="1900" dirty="0" smtClean="0"/>
              <a:t>Medo - Persia, </a:t>
            </a:r>
            <a:r>
              <a:rPr lang="es-MX" sz="1900" dirty="0"/>
              <a:t>y fue usado por ellos como un medio de intercambio monetario y en decoraciones. Como Babilonia, los </a:t>
            </a:r>
            <a:r>
              <a:rPr lang="es-MX" sz="1900" dirty="0" smtClean="0"/>
              <a:t>medo - persas </a:t>
            </a:r>
            <a:r>
              <a:rPr lang="es-MX" sz="1900" dirty="0"/>
              <a:t>se apartaron del culto del verdadero Dios. La perversidad de los últimos gobernantes minó sus fuerzas, y los dirigió a su derrota por Alejandro el Grande en Arbela en el 331 a.C. Las riendas del poder pasaron a las manos del imperio emergente de los griegos.</a:t>
            </a:r>
            <a:br>
              <a:rPr lang="es-MX" sz="1900" dirty="0"/>
            </a:br>
            <a:endParaRPr lang="es-MX" sz="1900" dirty="0"/>
          </a:p>
        </p:txBody>
      </p:sp>
    </p:spTree>
    <p:extLst>
      <p:ext uri="{BB962C8B-B14F-4D97-AF65-F5344CB8AC3E}">
        <p14:creationId xmlns:p14="http://schemas.microsoft.com/office/powerpoint/2010/main" val="181095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44705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El reinado de bronce de Grecia.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1600" y="2204864"/>
            <a:ext cx="6400800" cy="3048001"/>
          </a:xfrm>
        </p:spPr>
        <p:txBody>
          <a:bodyPr>
            <a:noAutofit/>
          </a:bodyPr>
          <a:lstStyle/>
          <a:p>
            <a:pPr algn="just"/>
            <a:r>
              <a:rPr lang="es-MX" sz="1900" dirty="0" smtClean="0"/>
              <a:t>Las </a:t>
            </a:r>
            <a:r>
              <a:rPr lang="es-MX" sz="1900" dirty="0"/>
              <a:t>armaduras brillantes y las corazas de bronce usadas por los soldados griegos, se ven reflejadas en los muslos de bronce. Con ellos vino la cultura, el aprendizaje y el lenguaje griego, que más tarde ayudó a diseminar el cristianismo. Después de la muerte de Alejandro el Grande, la nación empezó a perder su poder y unidad. En el 168 a.C. la fuerza creciente de los romanos se volvió demasiado grande como para que los griegos le pudieran hacer frente.</a:t>
            </a:r>
            <a:br>
              <a:rPr lang="es-MX" sz="1900" dirty="0"/>
            </a:br>
            <a:endParaRPr lang="es-MX" sz="1900" dirty="0"/>
          </a:p>
        </p:txBody>
      </p:sp>
    </p:spTree>
    <p:extLst>
      <p:ext uri="{BB962C8B-B14F-4D97-AF65-F5344CB8AC3E}">
        <p14:creationId xmlns:p14="http://schemas.microsoft.com/office/powerpoint/2010/main" val="3601657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44705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El reinado de hierro de Roma</a:t>
            </a:r>
            <a:r>
              <a:rPr lang="es-MX" b="1" i="1" dirty="0" smtClean="0"/>
              <a:t>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1600" y="2276872"/>
            <a:ext cx="6400800" cy="3048001"/>
          </a:xfrm>
        </p:spPr>
        <p:txBody>
          <a:bodyPr>
            <a:noAutofit/>
          </a:bodyPr>
          <a:lstStyle/>
          <a:p>
            <a:pPr algn="just"/>
            <a:r>
              <a:rPr lang="es-MX" sz="2000" dirty="0" smtClean="0"/>
              <a:t>Este </a:t>
            </a:r>
            <a:r>
              <a:rPr lang="es-MX" sz="2000" dirty="0"/>
              <a:t>poder férreo rompió en pedazos, hirió y sometió reinos durante casi 600 años. Durante su reinado, Cristo nació y fue crucificado, y bajo Roma, el cristianismo enraizó y creció a pesar de muchas persecuciones</a:t>
            </a:r>
            <a:r>
              <a:rPr lang="es-MX" sz="2000" dirty="0" smtClean="0"/>
              <a:t>.</a:t>
            </a:r>
          </a:p>
          <a:p>
            <a:pPr algn="just"/>
            <a:r>
              <a:rPr lang="es-MX" sz="2000" dirty="0" smtClean="0"/>
              <a:t>Hipólito</a:t>
            </a:r>
            <a:r>
              <a:rPr lang="es-MX" sz="2000" dirty="0"/>
              <a:t>, un gran teólogo que murió hacia el 236 d.C. escribió acerca de Roma: “</a:t>
            </a:r>
            <a:r>
              <a:rPr lang="es-MX" sz="2000" i="1" dirty="0"/>
              <a:t>¡Regocíjate, bendito Daniel! No estabas equivocado… De hecho el hierro domina</a:t>
            </a:r>
            <a:r>
              <a:rPr lang="es-MX" sz="2000" dirty="0" smtClean="0"/>
              <a:t>”.</a:t>
            </a:r>
          </a:p>
          <a:p>
            <a:pPr indent="0" algn="just">
              <a:buNone/>
            </a:pP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899284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(Vers. 42, 43)</a:t>
            </a:r>
            <a:endParaRPr lang="es-MX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i="0" dirty="0"/>
              <a:t>¿Cuáles son algunas de las características de la división de Roma?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8876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División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371600" y="2060848"/>
            <a:ext cx="6400800" cy="3528392"/>
          </a:xfrm>
        </p:spPr>
        <p:txBody>
          <a:bodyPr>
            <a:noAutofit/>
          </a:bodyPr>
          <a:lstStyle/>
          <a:p>
            <a:pPr algn="just"/>
            <a:r>
              <a:rPr lang="es-MX" sz="2000" dirty="0"/>
              <a:t>Divididos por la invasión de las tribus bárbaras de Europa, el imperio romano occidental fue finalmente vencido. Desde sus ruinas emergieron las naciones de la moderna Europa: Sajones (ingleses); Francos (franceses); Normandos (alemanes); </a:t>
            </a:r>
            <a:r>
              <a:rPr lang="es-MX" sz="2000" dirty="0" err="1"/>
              <a:t>Burgundios</a:t>
            </a:r>
            <a:r>
              <a:rPr lang="es-MX" sz="2000" dirty="0"/>
              <a:t> (suizos); Lombardos (italianos); Visigodos (españoles); Suevos (portugueses), Vándalos, Ostrogodos y Hérulos. Se han hecho muchos intentos de unir Europa durante siglos. Papas intentaron unirla bajo la iglesia.</a:t>
            </a:r>
            <a:br>
              <a:rPr lang="es-MX" sz="2000" dirty="0"/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97944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¿Unión?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2060848"/>
            <a:ext cx="7344816" cy="3048001"/>
          </a:xfrm>
        </p:spPr>
        <p:txBody>
          <a:bodyPr>
            <a:noAutofit/>
          </a:bodyPr>
          <a:lstStyle/>
          <a:p>
            <a:pPr algn="just"/>
            <a:r>
              <a:rPr lang="es-MX" dirty="0"/>
              <a:t>Antes de la 1ª guerra mundial, muchas de las familias europeas que gobernaban sus países se relacionaron a través de matrimonios (“se mezclarán por medio de alianzas humanas”), pero esto también fracasó. Hitler fue el último de una serie de conquistadores militares que trataron y fracasaron en el intento de unir Europa. La profecía dice: “Pero no se unirán el uno con el otro”. Y así han permanecido las cosas. Incluso hoy la esperanza de reunificación resurge a través de la Comunidad Económica Europea. Pero estos planes, también están basados en la Palabra de profética de Dios, quien dice que Europa no volverá a unirse de nuevo al 100</a:t>
            </a:r>
            <a:r>
              <a:rPr lang="es-MX" dirty="0" smtClean="0"/>
              <a:t>%.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6723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/>
              <a:t>INSTAURACIÓN DEL REINO DE DIOS.</a:t>
            </a:r>
            <a:endParaRPr lang="es-MX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Continuando con Daniel 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5919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/>
              <a:t>1. ¿Cómo presenta Dios el desenlace de las naciones?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/>
              <a:t>(Vers. 34, 35).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405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2. ¿Qué es lo que la piedra representa? 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/>
              <a:t>(Vers. 44)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3775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Acerca del ultimo reino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No habrá un reino posterior a este.</a:t>
            </a:r>
          </a:p>
          <a:p>
            <a:r>
              <a:rPr lang="es-MX" dirty="0" smtClean="0"/>
              <a:t>Dios mismo establecerá este ultimo reino.</a:t>
            </a:r>
          </a:p>
          <a:p>
            <a:r>
              <a:rPr lang="es-MX" dirty="0" smtClean="0"/>
              <a:t>La última piedra representa a Cristo</a:t>
            </a:r>
            <a:r>
              <a:rPr lang="es-MX" smtClean="0"/>
              <a:t>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591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Versículo 31 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2800" b="1" i="0" dirty="0"/>
              <a:t>¿Qué es lo que vio el rey en su sueño?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8680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Cristo la piedra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b="1" dirty="0"/>
              <a:t>Salmos 2:9 </a:t>
            </a:r>
            <a:r>
              <a:rPr lang="es-MX" dirty="0"/>
              <a:t>``Tú los quebrantarás con vara de hierro; los </a:t>
            </a:r>
            <a:r>
              <a:rPr lang="es-MX" dirty="0" smtClean="0"/>
              <a:t>desmenuzarás </a:t>
            </a:r>
            <a:r>
              <a:rPr lang="es-MX" dirty="0"/>
              <a:t>como vaso de alfarero</a:t>
            </a:r>
            <a:r>
              <a:rPr lang="es-MX" dirty="0" smtClean="0"/>
              <a:t>.</a:t>
            </a:r>
          </a:p>
          <a:p>
            <a:pPr algn="just"/>
            <a:r>
              <a:rPr lang="es-MX" b="1" dirty="0"/>
              <a:t>Zacarías 12:3 </a:t>
            </a:r>
            <a:r>
              <a:rPr lang="es-MX" dirty="0"/>
              <a:t>Y sucederá aquel día que haré de Jerusalén una piedra pesada para todos los pueblos; todos los que la levanten serán severamente desgarrados. Y contra ella se congregarán todas las naciones de la tierra.</a:t>
            </a:r>
            <a:endParaRPr lang="es-MX" dirty="0" smtClean="0"/>
          </a:p>
          <a:p>
            <a:pPr algn="just"/>
            <a:r>
              <a:rPr lang="es-MX" b="1" dirty="0"/>
              <a:t>Mateo 21:44 </a:t>
            </a:r>
            <a:r>
              <a:rPr lang="es-MX" dirty="0"/>
              <a:t>Y el que caiga sobre esta piedra será hecho pedazos; pero sobre quien ella caiga, lo esparcirá como polvo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9913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Versículos 32, 33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4400" b="1" i="0" dirty="0"/>
              <a:t>¿De qué estaba hecha?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72400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8" name="Picture 4" descr="[Daniel+002.jpg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14"/>
            <a:ext cx="9119581" cy="683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07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Versículos 34 y 35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3200" b="1" i="0" dirty="0"/>
              <a:t>¿Qué golpeó la imagen, y con qué resultado?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288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Significado del sueño</a:t>
            </a:r>
            <a:endParaRPr lang="es-MX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Comienzo de la profecía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32495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Vers. 37, 38</a:t>
            </a:r>
            <a:r>
              <a:rPr lang="es-MX" dirty="0"/>
              <a:t> </a:t>
            </a:r>
            <a:br>
              <a:rPr lang="es-MX" dirty="0"/>
            </a:b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sz="3600" b="1" i="0" dirty="0"/>
              <a:t>1. ¿Qué reino fue representado por la cabeza de oro?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1797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475656" y="1916832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El reino de oro de Babilonia: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000" dirty="0" smtClean="0"/>
              <a:t>Dios </a:t>
            </a:r>
            <a:r>
              <a:rPr lang="es-MX" sz="2000" dirty="0"/>
              <a:t>había hablado de Babilonia como de una ciudad dorada cien años antes (Isaías 14:4). A través de Jeremías, Dios llamó a Babilonia “la copa dorada” (Jeremías 51:7). Incluso los historiadores se refieren a Babilonia como “la dorada ciudad de una época dorada”. Nabucodonosor no podía sino estar impresionado, pero no del todo complacido, con el significado del símbolo “cabeza de oro”.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490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Vers</a:t>
            </a:r>
            <a:r>
              <a:rPr lang="es-MX" b="1" dirty="0"/>
              <a:t>. 39-41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sz="4000" b="1" dirty="0"/>
              <a:t>2. ¿Qué iba a seguir a Babilonia?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9535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costura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Etique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141</TotalTime>
  <Words>817</Words>
  <Application>Microsoft Office PowerPoint</Application>
  <PresentationFormat>Presentación en pantalla (4:3)</PresentationFormat>
  <Paragraphs>44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Alta costura</vt:lpstr>
      <vt:lpstr>Daniel 2</vt:lpstr>
      <vt:lpstr>Versículo 31 </vt:lpstr>
      <vt:lpstr>Versículos 32, 33</vt:lpstr>
      <vt:lpstr>Presentación de PowerPoint</vt:lpstr>
      <vt:lpstr>Versículos 34 y 35 </vt:lpstr>
      <vt:lpstr>Significado del sueño</vt:lpstr>
      <vt:lpstr>Vers. 37, 38  </vt:lpstr>
      <vt:lpstr>El reino de oro de Babilonia: </vt:lpstr>
      <vt:lpstr>Vers. 39-41 </vt:lpstr>
      <vt:lpstr>El reino de plata de Medo - Persia.</vt:lpstr>
      <vt:lpstr>El reinado de bronce de Grecia.</vt:lpstr>
      <vt:lpstr>El reinado de hierro de Roma.</vt:lpstr>
      <vt:lpstr>(Vers. 42, 43)</vt:lpstr>
      <vt:lpstr>División</vt:lpstr>
      <vt:lpstr>¿Unión?</vt:lpstr>
      <vt:lpstr>INSTAURACIÓN DEL REINO DE DIOS.</vt:lpstr>
      <vt:lpstr>1. ¿Cómo presenta Dios el desenlace de las naciones?  </vt:lpstr>
      <vt:lpstr>2. ¿Qué es lo que la piedra representa? </vt:lpstr>
      <vt:lpstr>Acerca del ultimo reino</vt:lpstr>
      <vt:lpstr>Cristo la piedra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Daniel 2</dc:title>
  <dc:creator>Josue</dc:creator>
  <cp:lastModifiedBy>Josue</cp:lastModifiedBy>
  <cp:revision>9</cp:revision>
  <dcterms:created xsi:type="dcterms:W3CDTF">2010-07-18T18:27:10Z</dcterms:created>
  <dcterms:modified xsi:type="dcterms:W3CDTF">2010-07-18T20:48:21Z</dcterms:modified>
</cp:coreProperties>
</file>