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9"/>
  </p:handoutMasterIdLst>
  <p:sldIdLst>
    <p:sldId id="298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306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301" r:id="rId22"/>
    <p:sldId id="305" r:id="rId23"/>
    <p:sldId id="304" r:id="rId24"/>
    <p:sldId id="297" r:id="rId25"/>
    <p:sldId id="303" r:id="rId26"/>
    <p:sldId id="299" r:id="rId27"/>
    <p:sldId id="300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55D5A1B6-5F12-4384-BEF4-AD5AE66726A4}">
          <p14:sldIdLst>
            <p14:sldId id="298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306"/>
            <p14:sldId id="289"/>
            <p14:sldId id="290"/>
            <p14:sldId id="291"/>
            <p14:sldId id="292"/>
            <p14:sldId id="293"/>
            <p14:sldId id="294"/>
            <p14:sldId id="295"/>
            <p14:sldId id="301"/>
            <p14:sldId id="305"/>
            <p14:sldId id="304"/>
            <p14:sldId id="297"/>
            <p14:sldId id="303"/>
            <p14:sldId id="299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8C757-A0FD-4787-8908-31618B8E3949}" type="datetimeFigureOut">
              <a:rPr lang="pt-BR" smtClean="0"/>
              <a:t>11/06/2014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33402-20CF-4B90-AAA5-3A19A37622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8508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1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70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785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96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60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95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504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6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0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277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7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63795-6963-44A3-9FB5-5E9F06A76AB7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6F9AE-70C7-42CA-8E01-67BF84002A7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63795-6963-44A3-9FB5-5E9F06A76AB7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11/06/2014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6F9AE-70C7-42CA-8E01-67BF84002A72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9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1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542" y="1345420"/>
            <a:ext cx="6330802" cy="4387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PREVISÃO DE RECEITAS</a:t>
            </a:r>
            <a:b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2015-2017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577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04" y="1556792"/>
            <a:ext cx="8337860" cy="3456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MEMÓRIA E METAS ANUAIS – DESPESAS</a:t>
            </a:r>
            <a:b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2012-2017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916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11879" y="206801"/>
            <a:ext cx="8652609" cy="1133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DESPESA DE PESSOAL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74" y="1340768"/>
            <a:ext cx="7911252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9020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META FISCAL: DÍVIDA CONSOLIDADA LÍQUIDA - 2013-2017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76" y="2420888"/>
            <a:ext cx="842198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3659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EVOLUÇÃO DO PATRIMÔNIO LÍQUIDO</a:t>
            </a:r>
            <a:b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2010-2013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609493" y="1869743"/>
            <a:ext cx="7850939" cy="3643954"/>
            <a:chOff x="609493" y="1869743"/>
            <a:chExt cx="7850939" cy="3643954"/>
          </a:xfrm>
        </p:grpSpPr>
        <p:pic>
          <p:nvPicPr>
            <p:cNvPr id="10245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92" b="5398"/>
            <a:stretch/>
          </p:blipFill>
          <p:spPr bwMode="auto">
            <a:xfrm>
              <a:off x="609493" y="1869743"/>
              <a:ext cx="7850939" cy="364395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3" name="CaixaDeTexto 2"/>
            <p:cNvSpPr txBox="1"/>
            <p:nvPr/>
          </p:nvSpPr>
          <p:spPr>
            <a:xfrm>
              <a:off x="6228184" y="190933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R$ Milhares</a:t>
              </a:r>
              <a:endParaRPr lang="pt-B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143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278" y="1484784"/>
            <a:ext cx="6560090" cy="4215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ORIGEM E APLICAÇÃO DOS RECURSOS OBTIDOS COM ALIENAÇÃO DE </a:t>
            </a:r>
            <a:r>
              <a:rPr lang="pt-BR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ATIVOS – 2010-2013</a:t>
            </a:r>
            <a:endParaRPr lang="pt-BR" sz="28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88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02" y="2232680"/>
            <a:ext cx="8413146" cy="2364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ESTIMATIVA E COMPENSAÇÃO DA RENÚNCIA DE RECEITA - 2015-2017</a:t>
            </a:r>
            <a:endParaRPr lang="pt-BR" sz="32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 fontScale="90000"/>
          </a:bodyPr>
          <a:lstStyle/>
          <a:p>
            <a:pPr algn="l"/>
            <a:r>
              <a:rPr lang="pt-BR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MARGEM DE EXPANSÃO DAS DESPESAS OBRIGATÓRIAS DE CARÁTER CONTINUADO - 2015</a:t>
            </a:r>
            <a:endParaRPr lang="pt-BR" sz="32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261128" cy="4045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3744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063904" cy="4322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RISCOS FISCAIS E PROVIDÊNCIAS - 2015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INVESTIMENTOS - 2014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484784"/>
            <a:ext cx="8352928" cy="1384995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Obra de captação de água do Rio das Velhas, Estação de Tratamento de Água, Adutoras e Elevatórias (BNDES):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R$ 30 MM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</p:txBody>
      </p:sp>
      <p:pic>
        <p:nvPicPr>
          <p:cNvPr id="5" name="Imagem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98" y="3147800"/>
            <a:ext cx="3150930" cy="2363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6" name="Picture 2" descr="http://3.bp.blogspot.com/-a6vGI-Dzubs/U5Bpsvolf0I/AAAAAAAABNo/whCoJsXVOTk/s1600/ETA+-+Visita+servidores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8"/>
          <a:stretch/>
        </p:blipFill>
        <p:spPr bwMode="auto">
          <a:xfrm>
            <a:off x="4499992" y="3147800"/>
            <a:ext cx="3744416" cy="2369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1962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61959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FUNDAMENTO </a:t>
            </a: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LEGAL</a:t>
            </a:r>
            <a:endParaRPr lang="pt-BR" sz="3600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88090"/>
            <a:ext cx="8363272" cy="4201150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Lei 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nº 4.320/1964                                     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(Normas gerais de Direito Financeiro para elaboração e controle dos orçamentos e balanços dos Municípios, dentre outros);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Constituição da República Federativa  do Brasil/1988;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Lei Complementar nº 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101/2000                           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(Lei </a:t>
            </a:r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Responsabilidade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Fiscal)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Lei </a:t>
            </a: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Orgânica do 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Município de Sete Lagoas.</a:t>
            </a:r>
            <a:endParaRPr lang="pt-BR" sz="28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40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INVESTIMENTOS - 2014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526009"/>
            <a:ext cx="8352928" cy="4632037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Pavimentar e qualificar vias urbanas com infraestrutura deficiente preferencialmente (PAC 2 – PRÓ-TRANSPORTE): </a:t>
            </a:r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R$ 30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MM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Canalização de águas pluviais – Rua Quintino Bocaiúva e Bairro Santa Luzia (BDMG Urbaniza): </a:t>
            </a:r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R$ 2,5 MM</a:t>
            </a: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Programa </a:t>
            </a: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Modernização da Administração Tributária e Gestão dos Setores Sociais Básicos (PMAT): </a:t>
            </a:r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R$ 6 MM</a:t>
            </a: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endParaRPr lang="pt-BR" sz="28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77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INVESTIMENTOS </a:t>
            </a: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2014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388090"/>
            <a:ext cx="8352928" cy="892552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6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Gestão de áreas verdes e fomento ao paisagismo: </a:t>
            </a:r>
            <a:r>
              <a:rPr lang="pt-BR" sz="26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</a:t>
            </a:r>
            <a:r>
              <a:rPr lang="pt-BR" sz="26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1,5 </a:t>
            </a:r>
            <a:r>
              <a:rPr lang="pt-BR" sz="26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MM</a:t>
            </a:r>
            <a:r>
              <a:rPr lang="pt-BR" sz="26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</p:txBody>
      </p:sp>
      <p:pic>
        <p:nvPicPr>
          <p:cNvPr id="2052" name="Picture 4" descr="http://veja4.abrilm.com.br/assets/images/2014/6/225936/E69W6051-size-598.jpg?14016575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5463390" cy="3074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862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INVESTIMENTOS </a:t>
            </a: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2014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388090"/>
            <a:ext cx="8352928" cy="892552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6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Reforma, ampliações e adequações de escolas municipais: </a:t>
            </a:r>
            <a:r>
              <a:rPr lang="pt-BR" sz="26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</a:t>
            </a:r>
            <a:r>
              <a:rPr lang="pt-BR" sz="26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2,1 </a:t>
            </a:r>
            <a:r>
              <a:rPr lang="pt-BR" sz="26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MM</a:t>
            </a:r>
            <a:r>
              <a:rPr lang="pt-BR" sz="26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pt-BR" sz="26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Imagem 3" descr="DSC0235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26" y="2560194"/>
            <a:ext cx="3659050" cy="2775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Imagem 4" descr="Descrição: D:\PROJETOS\THIAGO\Fotos Milton Campos\DSC0037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672408" cy="2775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439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INVESTIMENTOS - </a:t>
            </a: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2014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535881"/>
            <a:ext cx="8352928" cy="3693319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Construção de estação de tratamento e ampliação do esgotamento sanitário (PAC - OGU):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R$ 70,2 MM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PAC – ÁGUA ADUTORA (Ampliação do Sistema de Esgotamento Sanitário Verde Vale-PAC):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R$ 4,7 MM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PAC 2 – ÁGUA ADUTORA (Adutora Bairros Monte Carlo / São Cristóvão): </a:t>
            </a:r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R$ 2,2 MM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pt-BR" sz="28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INVESTIMENTOS - </a:t>
            </a: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2014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607889"/>
            <a:ext cx="8352928" cy="954107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Construção e estruturação do Hospital Regional (SES): </a:t>
            </a:r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</a:t>
            </a:r>
            <a:r>
              <a:rPr lang="pt-BR" sz="28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15 MM</a:t>
            </a:r>
            <a:r>
              <a:rPr lang="pt-BR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</p:txBody>
      </p:sp>
      <p:pic>
        <p:nvPicPr>
          <p:cNvPr id="5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3" t="12594" r="20292" b="20362"/>
          <a:stretch/>
        </p:blipFill>
        <p:spPr bwMode="auto">
          <a:xfrm>
            <a:off x="611560" y="3068960"/>
            <a:ext cx="3537213" cy="2370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pic>
        <p:nvPicPr>
          <p:cNvPr id="7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6" t="18469" r="24001" b="11905"/>
          <a:stretch/>
        </p:blipFill>
        <p:spPr bwMode="auto">
          <a:xfrm>
            <a:off x="4572000" y="3068960"/>
            <a:ext cx="3807725" cy="2370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9479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</a:t>
            </a: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METAS </a:t>
            </a: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FÍSICAS - 2015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412776"/>
            <a:ext cx="8352928" cy="4462760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Apoiar e fomentar as iniciativas do </a:t>
            </a:r>
            <a:r>
              <a:rPr lang="pt-BR" sz="2400" b="1" dirty="0" err="1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Pólo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Tecnológico (</a:t>
            </a:r>
            <a:r>
              <a:rPr lang="pt-BR" sz="2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Instituições de Ensino e Tecnologia; Empresas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: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R$ 15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Consolidar os espaços públicos - Construção do Prédio da Câmara Municipal (BDMG):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R$ 5 MM</a:t>
            </a:r>
            <a:r>
              <a:rPr lang="pt-BR" sz="20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Criação e implantação de centros comerciais – (Projeto Shopping Popular):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0,3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Implantação e manutenção do Complexo Turístico Serra de Santa Helena):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R$ 0,6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Fortalecimento da rede de segurança pública: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R$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0,3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pt-BR" sz="24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22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79" y="206801"/>
            <a:ext cx="8652609" cy="1133967"/>
          </a:xfrm>
        </p:spPr>
        <p:txBody>
          <a:bodyPr>
            <a:normAutofit/>
          </a:bodyPr>
          <a:lstStyle/>
          <a:p>
            <a:pPr algn="l"/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PRINCIPAIS METAS FÍSICAS - 2015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412776"/>
            <a:ext cx="8352928" cy="4385816"/>
          </a:xfr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Construção de prédios próprios culturais (Palácio da Cultura):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R$ 10,2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Construção de 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Centro de Convenções: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30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MM</a:t>
            </a:r>
            <a:r>
              <a:rPr lang="pt-BR" sz="2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Construção de infraestrutura esportiva (Centro de Iniciação ao </a:t>
            </a:r>
            <a:r>
              <a:rPr lang="pt-BR" sz="2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Esporte – CIE; 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aquisição e instalação de Academias ao Ar Livre; três quadras esportivas - Barreiro, Ondina Vasconcelos e Monte Carlo; quadra poliesportiva coberta):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6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Construção de creches para a rede pública municipal (CDI II, Dona Dora, </a:t>
            </a:r>
            <a:r>
              <a:rPr lang="pt-BR" sz="2400" b="1" dirty="0" err="1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Iporanga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Jardim dos Pequis, JK):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R$ 5,5 MM</a:t>
            </a:r>
            <a:r>
              <a:rPr lang="pt-BR" sz="24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t-BR" sz="24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05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4793"/>
            <a:ext cx="8229600" cy="1061959"/>
          </a:xfrm>
        </p:spPr>
        <p:txBody>
          <a:bodyPr>
            <a:normAutofit fontScale="90000"/>
          </a:bodyPr>
          <a:lstStyle/>
          <a:p>
            <a:pPr algn="l"/>
            <a:r>
              <a:rPr lang="pt-BR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CRONOLOGIA DE </a:t>
            </a:r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TRABALHO-2014</a:t>
            </a:r>
            <a:endParaRPr lang="pt-BR" sz="40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6141254" y="2702012"/>
            <a:ext cx="1588" cy="39025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ângulo 5"/>
          <p:cNvSpPr/>
          <p:nvPr/>
        </p:nvSpPr>
        <p:spPr>
          <a:xfrm>
            <a:off x="1000100" y="1918542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pt-BR" sz="2400" b="1" dirty="0" smtClean="0">
                <a:solidFill>
                  <a:srgbClr val="0000CC"/>
                </a:solidFill>
                <a:cs typeface="Arial" pitchFamily="34" charset="0"/>
              </a:rPr>
              <a:t>       </a:t>
            </a:r>
          </a:p>
          <a:p>
            <a:pPr>
              <a:buFont typeface="Wingdings" pitchFamily="2" charset="2"/>
              <a:buNone/>
              <a:defRPr/>
            </a:pPr>
            <a:r>
              <a:rPr lang="pt-BR" sz="2400" b="1" dirty="0" smtClean="0">
                <a:solidFill>
                  <a:srgbClr val="0000CC"/>
                </a:solidFill>
                <a:cs typeface="Arial" pitchFamily="34" charset="0"/>
              </a:rPr>
              <a:t>          </a:t>
            </a:r>
            <a:endParaRPr lang="pt-BR" sz="2400" b="1" dirty="0" smtClean="0">
              <a:solidFill>
                <a:schemeClr val="accent4">
                  <a:lumMod val="10000"/>
                </a:schemeClr>
              </a:solidFill>
              <a:cs typeface="Arial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H="1">
            <a:off x="6143636" y="4287966"/>
            <a:ext cx="1588" cy="39025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 flipH="1">
            <a:off x="6143636" y="3279854"/>
            <a:ext cx="1588" cy="25271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 rot="5400000">
            <a:off x="8287570" y="3424215"/>
            <a:ext cx="285752" cy="1588"/>
          </a:xfrm>
          <a:prstGeom prst="line">
            <a:avLst/>
          </a:prstGeom>
          <a:ln w="28575">
            <a:solidFill>
              <a:srgbClr val="FFC000"/>
            </a:solidFill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>
            <a:off x="357158" y="1340768"/>
            <a:ext cx="8501122" cy="4310220"/>
            <a:chOff x="357158" y="1136714"/>
            <a:chExt cx="8501122" cy="4310220"/>
          </a:xfrm>
        </p:grpSpPr>
        <p:cxnSp>
          <p:nvCxnSpPr>
            <p:cNvPr id="12" name="Conector de seta reta 11"/>
            <p:cNvCxnSpPr/>
            <p:nvPr/>
          </p:nvCxnSpPr>
          <p:spPr>
            <a:xfrm flipV="1">
              <a:off x="3643306" y="2500306"/>
              <a:ext cx="714380" cy="9524"/>
            </a:xfrm>
            <a:prstGeom prst="straightConnector1">
              <a:avLst/>
            </a:prstGeom>
            <a:ln w="22225">
              <a:solidFill>
                <a:schemeClr val="accent3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ixaDeTexto 12"/>
            <p:cNvSpPr txBox="1"/>
            <p:nvPr/>
          </p:nvSpPr>
          <p:spPr>
            <a:xfrm>
              <a:off x="571471" y="2143116"/>
              <a:ext cx="30446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Elaboração da proposta LDO - </a:t>
              </a:r>
              <a:r>
                <a:rPr lang="pt-BR" sz="12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Executivo</a:t>
              </a:r>
              <a:endParaRPr lang="pt-BR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Seta para a direita 13"/>
            <p:cNvSpPr/>
            <p:nvPr/>
          </p:nvSpPr>
          <p:spPr>
            <a:xfrm>
              <a:off x="357158" y="3571876"/>
              <a:ext cx="8501122" cy="64294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 w="0"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Fluxograma: Processo alternativo 14"/>
            <p:cNvSpPr/>
            <p:nvPr/>
          </p:nvSpPr>
          <p:spPr>
            <a:xfrm>
              <a:off x="5607057" y="1857364"/>
              <a:ext cx="1071570" cy="642942"/>
            </a:xfrm>
            <a:prstGeom prst="flowChartAlternateProcess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PPA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428596" y="3429000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Jan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1214414" y="3429000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Fev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2000232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Mar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CaixaDeTexto 19"/>
            <p:cNvSpPr txBox="1"/>
            <p:nvPr/>
          </p:nvSpPr>
          <p:spPr>
            <a:xfrm>
              <a:off x="2643174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Abr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3428992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Mai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4143372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err="1" smtClean="0">
                  <a:solidFill>
                    <a:srgbClr val="C00000"/>
                  </a:solidFill>
                </a:rPr>
                <a:t>Jun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4786314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Jul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4" name="CaixaDeTexto 23"/>
            <p:cNvSpPr txBox="1"/>
            <p:nvPr/>
          </p:nvSpPr>
          <p:spPr>
            <a:xfrm>
              <a:off x="5429256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Ago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6000760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Set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6643702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Out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7358082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Nov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8072462" y="3429000"/>
              <a:ext cx="5000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Dez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6000760" y="3302857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30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8103242" y="3302857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31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1" name="CaixaDeTexto 30"/>
            <p:cNvSpPr txBox="1"/>
            <p:nvPr/>
          </p:nvSpPr>
          <p:spPr>
            <a:xfrm>
              <a:off x="3419872" y="3302857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15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32" name="Conector de seta reta 31"/>
            <p:cNvCxnSpPr/>
            <p:nvPr/>
          </p:nvCxnSpPr>
          <p:spPr>
            <a:xfrm>
              <a:off x="357158" y="3000372"/>
              <a:ext cx="5786478" cy="1588"/>
            </a:xfrm>
            <a:prstGeom prst="straightConnector1">
              <a:avLst/>
            </a:prstGeom>
            <a:ln w="22225">
              <a:solidFill>
                <a:srgbClr val="020774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de seta reta 32"/>
            <p:cNvCxnSpPr/>
            <p:nvPr/>
          </p:nvCxnSpPr>
          <p:spPr>
            <a:xfrm flipV="1">
              <a:off x="6143636" y="3000372"/>
              <a:ext cx="2286016" cy="9524"/>
            </a:xfrm>
            <a:prstGeom prst="straightConnector1">
              <a:avLst/>
            </a:prstGeom>
            <a:ln w="22225">
              <a:solidFill>
                <a:srgbClr val="020774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de seta reta 33"/>
            <p:cNvCxnSpPr/>
            <p:nvPr/>
          </p:nvCxnSpPr>
          <p:spPr>
            <a:xfrm>
              <a:off x="357158" y="2500306"/>
              <a:ext cx="3286148" cy="1588"/>
            </a:xfrm>
            <a:prstGeom prst="straightConnector1">
              <a:avLst/>
            </a:prstGeom>
            <a:ln w="22225">
              <a:solidFill>
                <a:schemeClr val="accent3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to 34"/>
            <p:cNvCxnSpPr/>
            <p:nvPr/>
          </p:nvCxnSpPr>
          <p:spPr>
            <a:xfrm>
              <a:off x="3643306" y="2545485"/>
              <a:ext cx="0" cy="24057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to 35"/>
            <p:cNvCxnSpPr>
              <a:stCxn id="11" idx="2"/>
            </p:cNvCxnSpPr>
            <p:nvPr/>
          </p:nvCxnSpPr>
          <p:spPr>
            <a:xfrm flipH="1">
              <a:off x="3643306" y="1779656"/>
              <a:ext cx="3889" cy="60568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to 36"/>
            <p:cNvCxnSpPr/>
            <p:nvPr/>
          </p:nvCxnSpPr>
          <p:spPr>
            <a:xfrm>
              <a:off x="4357686" y="2545485"/>
              <a:ext cx="0" cy="24057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ixaDeTexto 37"/>
            <p:cNvSpPr txBox="1"/>
            <p:nvPr/>
          </p:nvSpPr>
          <p:spPr>
            <a:xfrm>
              <a:off x="4139952" y="3299173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 dirty="0" smtClean="0">
                  <a:solidFill>
                    <a:srgbClr val="C00000"/>
                  </a:solidFill>
                </a:rPr>
                <a:t>30</a:t>
              </a:r>
              <a:endParaRPr lang="pt-BR" sz="12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39" name="Conector de seta reta 38"/>
            <p:cNvCxnSpPr/>
            <p:nvPr/>
          </p:nvCxnSpPr>
          <p:spPr>
            <a:xfrm>
              <a:off x="357158" y="4523940"/>
              <a:ext cx="5786478" cy="1588"/>
            </a:xfrm>
            <a:prstGeom prst="straightConnector1">
              <a:avLst/>
            </a:prstGeom>
            <a:ln w="222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e seta reta 39"/>
            <p:cNvCxnSpPr/>
            <p:nvPr/>
          </p:nvCxnSpPr>
          <p:spPr>
            <a:xfrm flipV="1">
              <a:off x="6143636" y="4523940"/>
              <a:ext cx="2286016" cy="9524"/>
            </a:xfrm>
            <a:prstGeom prst="straightConnector1">
              <a:avLst/>
            </a:prstGeom>
            <a:ln w="222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/>
            <p:cNvCxnSpPr/>
            <p:nvPr/>
          </p:nvCxnSpPr>
          <p:spPr>
            <a:xfrm flipH="1">
              <a:off x="6143636" y="4595378"/>
              <a:ext cx="1588" cy="20861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CaixaDeTexto 41"/>
            <p:cNvSpPr txBox="1"/>
            <p:nvPr/>
          </p:nvSpPr>
          <p:spPr>
            <a:xfrm>
              <a:off x="3679025" y="1784786"/>
              <a:ext cx="19010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Apreciação e aprovação da proposta LDO - </a:t>
              </a:r>
              <a:r>
                <a:rPr lang="pt-BR" sz="12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Legislativo</a:t>
              </a:r>
              <a:endParaRPr lang="pt-BR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6250793" y="2504866"/>
              <a:ext cx="21074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Apreciação e aprovação da proposta PPA - </a:t>
              </a:r>
              <a:r>
                <a:rPr lang="pt-BR" sz="12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Legislativo</a:t>
              </a:r>
              <a:endParaRPr lang="pt-BR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6143636" y="4054295"/>
              <a:ext cx="20717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Apreciação e aprovação da proposta LOA - </a:t>
              </a:r>
              <a:r>
                <a:rPr lang="pt-BR" sz="12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Legislativo</a:t>
              </a:r>
              <a:endParaRPr lang="pt-BR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2436840" y="4197171"/>
              <a:ext cx="3143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Elaboração da proposta LOA - </a:t>
              </a:r>
              <a:r>
                <a:rPr lang="pt-BR" sz="12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Executivo</a:t>
              </a:r>
              <a:endParaRPr lang="pt-BR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1643042" y="2756410"/>
              <a:ext cx="33575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Elaboração da proposta PPA - </a:t>
              </a:r>
              <a:r>
                <a:rPr lang="pt-BR" sz="12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Executivo</a:t>
              </a:r>
              <a:endParaRPr lang="pt-BR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luxograma: Processo alternativo 15"/>
            <p:cNvSpPr/>
            <p:nvPr/>
          </p:nvSpPr>
          <p:spPr>
            <a:xfrm>
              <a:off x="5607058" y="4803992"/>
              <a:ext cx="1071570" cy="642942"/>
            </a:xfrm>
            <a:prstGeom prst="flowChartAlternateProcess">
              <a:avLst/>
            </a:prstGeom>
            <a:solidFill>
              <a:srgbClr val="C00000">
                <a:alpha val="72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LOA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Fluxograma: Processo alternativo 10"/>
            <p:cNvSpPr/>
            <p:nvPr/>
          </p:nvSpPr>
          <p:spPr>
            <a:xfrm>
              <a:off x="3143240" y="1136714"/>
              <a:ext cx="1007909" cy="642942"/>
            </a:xfrm>
            <a:prstGeom prst="flowChartAlternateProcess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bg1"/>
                  </a:solidFill>
                </a:rPr>
                <a:t>LDO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CaixaDeTexto 46"/>
          <p:cNvSpPr txBox="1"/>
          <p:nvPr/>
        </p:nvSpPr>
        <p:spPr>
          <a:xfrm>
            <a:off x="4286248" y="391880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2014</a:t>
            </a:r>
            <a:endParaRPr lang="pt-BR" b="1" dirty="0">
              <a:solidFill>
                <a:schemeClr val="bg1"/>
              </a:solidFill>
            </a:endParaRPr>
          </a:p>
        </p:txBody>
      </p:sp>
      <p:cxnSp>
        <p:nvCxnSpPr>
          <p:cNvPr id="48" name="Conector reto 47"/>
          <p:cNvCxnSpPr/>
          <p:nvPr/>
        </p:nvCxnSpPr>
        <p:spPr>
          <a:xfrm flipH="1">
            <a:off x="8428064" y="4287966"/>
            <a:ext cx="1588" cy="390258"/>
          </a:xfrm>
          <a:prstGeom prst="line">
            <a:avLst/>
          </a:prstGeom>
          <a:ln w="28575">
            <a:solidFill>
              <a:srgbClr val="FFC000"/>
            </a:solidFill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56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693593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None/>
              <a:defRPr/>
            </a:pPr>
            <a:r>
              <a:rPr lang="pt-BR" sz="2000" b="1" i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Mensagem </a:t>
            </a:r>
            <a:r>
              <a:rPr lang="pt-BR" sz="2000" b="1" i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Encaminhamento do Projeto de Lei ao </a:t>
            </a:r>
            <a:r>
              <a:rPr lang="pt-BR" sz="2000" b="1" i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Legislativo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None/>
              <a:defRPr/>
            </a:pPr>
            <a:r>
              <a:rPr lang="pt-BR" sz="2000" b="1" i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2000" b="1" i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pt-BR" sz="20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Texto do Projeto de Lei.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Metas e Prioridades da Administração Pública Municipal;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Estrutura e Organização do Orçamento;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Diretrizes para Elaboração e Execução do Orçamento;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Disposições Relativas às Despesas de Pessoal;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Disposições para as Transferências;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Emendas ao Projeto de Lei Orçamentária;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Disposições sobre Limitação Orçamentária e Financeira;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Controle e da Transparência;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Disposições relativas às Operações de Crédito e Dívida Pública do Município;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Disposições sobre Alterações na Legislação Tributária e sua Adequação Orçamentária;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Disposições Finais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t-BR" sz="20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Título 1"/>
          <p:cNvSpPr>
            <a:spLocks noGrp="1"/>
          </p:cNvSpPr>
          <p:nvPr>
            <p:ph type="title"/>
          </p:nvPr>
        </p:nvSpPr>
        <p:spPr>
          <a:xfrm>
            <a:off x="457200" y="134793"/>
            <a:ext cx="8229600" cy="1061959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ESTRUTURA</a:t>
            </a:r>
          </a:p>
        </p:txBody>
      </p:sp>
    </p:spTree>
    <p:extLst>
      <p:ext uri="{BB962C8B-B14F-4D97-AF65-F5344CB8AC3E}">
        <p14:creationId xmlns:p14="http://schemas.microsoft.com/office/powerpoint/2010/main" val="165841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4837222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None/>
              <a:defRPr/>
            </a:pPr>
            <a:r>
              <a:rPr lang="pt-BR" sz="20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Anexo de </a:t>
            </a:r>
            <a:r>
              <a:rPr lang="pt-BR" sz="2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Metas Fiscais: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Demonstrativo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das metas fiscais e memória de cálculo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 marL="914400" lvl="1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L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Metas Anuais de 2015 a 2017;</a:t>
            </a:r>
          </a:p>
          <a:p>
            <a:pPr marL="914400" lvl="1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L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Metodologia e Memória de Cálculo das Metas Anuais de Receitas, Despesas, Resultado Primário, Resultado Nominal e Montante da Dívida;</a:t>
            </a:r>
          </a:p>
          <a:p>
            <a:pPr marL="914400" lvl="1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L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Metodologia e Memória de Cálculo das Principais Metas Anuais para as Despesas;</a:t>
            </a:r>
          </a:p>
          <a:p>
            <a:pPr marL="914400" lvl="1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romanLcPeriod"/>
              <a:defRPr/>
            </a:pP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Metodologia e Memória de Cálculo das Principais Metas Anuais para a Dívida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Pública;</a:t>
            </a:r>
            <a:endParaRPr lang="pt-BR" sz="18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Avaliação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cumprimento das metas fiscais do exercício anterior;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Demonstrativo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 evolução o patrimônio líquido;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Origem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 aplicação dos recursos obtidos com alienação de ativos;</a:t>
            </a: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Demonstrativo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 Estimativa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Compensação da Renuncia de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Receita;</a:t>
            </a:r>
            <a:endParaRPr lang="pt-BR" sz="18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Demonstrativo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 margem de expansão das despesas obrigatórias de caráter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continuado;</a:t>
            </a:r>
            <a:endParaRPr lang="pt-BR" sz="18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57200" y="134793"/>
            <a:ext cx="8229600" cy="1061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b="1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ESTRUTURA</a:t>
            </a:r>
            <a:endParaRPr lang="pt-BR" sz="3600" b="1" dirty="0"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8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363272" cy="2929007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None/>
              <a:defRPr/>
            </a:pPr>
            <a:r>
              <a:rPr lang="pt-BR" sz="20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</a:t>
            </a:r>
            <a:r>
              <a:rPr lang="pt-BR" sz="2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Anexo de Riscos Fiscais:</a:t>
            </a: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Conceitos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relativos aos Riscos Fiscais e Passivos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Contingentes;</a:t>
            </a: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Riscos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impactantes na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Receita;</a:t>
            </a: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Riscos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nas 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Despesas;</a:t>
            </a: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Riscos </a:t>
            </a:r>
            <a:r>
              <a:rPr lang="pt-BR" sz="18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passivos contingentes</a:t>
            </a: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endParaRPr lang="pt-BR" sz="1800" b="1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None/>
              <a:defRPr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sz="2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Metas Físicas:</a:t>
            </a:r>
            <a:endParaRPr lang="pt-BR" sz="2000" b="1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Programas de Gestão;</a:t>
            </a:r>
          </a:p>
          <a:p>
            <a:pPr>
              <a:spcBef>
                <a:spcPts val="100"/>
              </a:spcBef>
              <a:spcAft>
                <a:spcPts val="1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+mj-lt"/>
              <a:buAutoNum type="arabicPeriod"/>
              <a:defRPr/>
            </a:pPr>
            <a:r>
              <a:rPr lang="pt-BR" sz="18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Programas Temáticos.</a:t>
            </a:r>
            <a:endParaRPr lang="pt-BR" sz="18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4793"/>
            <a:ext cx="8229600" cy="1061959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ESTRUTURA</a:t>
            </a:r>
          </a:p>
        </p:txBody>
      </p:sp>
    </p:spTree>
    <p:extLst>
      <p:ext uri="{BB962C8B-B14F-4D97-AF65-F5344CB8AC3E}">
        <p14:creationId xmlns:p14="http://schemas.microsoft.com/office/powerpoint/2010/main" val="82014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5" y="2152438"/>
            <a:ext cx="8149505" cy="2559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6801"/>
            <a:ext cx="8229600" cy="1061959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PARÂMETROS ECONÔMICOS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86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2"/>
          <a:stretch/>
        </p:blipFill>
        <p:spPr bwMode="auto">
          <a:xfrm>
            <a:off x="467544" y="1988840"/>
            <a:ext cx="8029758" cy="311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497477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AVALIAÇÃO DO CUMPRIMENTO DAS METAS FISCAIS DO EXERCÍCIO ANTERIOR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771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880" y="206801"/>
            <a:ext cx="8374920" cy="1133967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METAS ANUAIS – RECEITAS</a:t>
            </a:r>
            <a:b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2015-2017</a:t>
            </a:r>
            <a:endParaRPr lang="pt-BR" sz="3600" dirty="0"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405113" cy="3317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8780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866</Words>
  <Application>Microsoft Office PowerPoint</Application>
  <PresentationFormat>Apresentação na tela (4:3)</PresentationFormat>
  <Paragraphs>110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26</vt:i4>
      </vt:variant>
    </vt:vector>
  </HeadingPairs>
  <TitlesOfParts>
    <vt:vector size="28" baseType="lpstr">
      <vt:lpstr>Tema do Office</vt:lpstr>
      <vt:lpstr>1_Tema do Office</vt:lpstr>
      <vt:lpstr>Apresentação do PowerPoint</vt:lpstr>
      <vt:lpstr>FUNDAMENTO LEGAL</vt:lpstr>
      <vt:lpstr>CRONOLOGIA DE TRABALHO-2014</vt:lpstr>
      <vt:lpstr>ESTRUTURA</vt:lpstr>
      <vt:lpstr>Apresentação do PowerPoint</vt:lpstr>
      <vt:lpstr>ESTRUTURA</vt:lpstr>
      <vt:lpstr>PARÂMETROS ECONÔMICOS</vt:lpstr>
      <vt:lpstr>AVALIAÇÃO DO CUMPRIMENTO DAS METAS FISCAIS DO EXERCÍCIO ANTERIOR</vt:lpstr>
      <vt:lpstr>METAS ANUAIS – RECEITAS 2015-2017</vt:lpstr>
      <vt:lpstr>PREVISÃO DE RECEITAS 2015-2017</vt:lpstr>
      <vt:lpstr>MEMÓRIA E METAS ANUAIS – DESPESAS 2012-2017</vt:lpstr>
      <vt:lpstr>Apresentação do PowerPoint</vt:lpstr>
      <vt:lpstr>META FISCAL: DÍVIDA CONSOLIDADA LÍQUIDA - 2013-2017</vt:lpstr>
      <vt:lpstr>EVOLUÇÃO DO PATRIMÔNIO LÍQUIDO 2010-2013</vt:lpstr>
      <vt:lpstr>ORIGEM E APLICAÇÃO DOS RECURSOS OBTIDOS COM ALIENAÇÃO DE ATIVOS – 2010-2013</vt:lpstr>
      <vt:lpstr>ESTIMATIVA E COMPENSAÇÃO DA RENÚNCIA DE RECEITA - 2015-2017</vt:lpstr>
      <vt:lpstr>MARGEM DE EXPANSÃO DAS DESPESAS OBRIGATÓRIAS DE CARÁTER CONTINUADO - 2015</vt:lpstr>
      <vt:lpstr>RISCOS FISCAIS E PROVIDÊNCIAS - 2015</vt:lpstr>
      <vt:lpstr>PRINCIPAIS INVESTIMENTOS - 2014</vt:lpstr>
      <vt:lpstr>PRINCIPAIS INVESTIMENTOS - 2014</vt:lpstr>
      <vt:lpstr>PRINCIPAIS INVESTIMENTOS - 2014</vt:lpstr>
      <vt:lpstr>PRINCIPAIS INVESTIMENTOS - 2014</vt:lpstr>
      <vt:lpstr>PRINCIPAIS INVESTIMENTOS - 2014</vt:lpstr>
      <vt:lpstr>PRINCIPAIS INVESTIMENTOS - 2014</vt:lpstr>
      <vt:lpstr>PRINCIPAIS METAS FÍSICAS - 2015</vt:lpstr>
      <vt:lpstr>PRINCIPAIS METAS FÍSICAS - 2015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Reginaldo Antonio de Melo Costa Junior</dc:creator>
  <cp:lastModifiedBy>Administrador</cp:lastModifiedBy>
  <cp:revision>42</cp:revision>
  <dcterms:created xsi:type="dcterms:W3CDTF">2014-05-28T18:49:43Z</dcterms:created>
  <dcterms:modified xsi:type="dcterms:W3CDTF">2014-06-11T11:50:34Z</dcterms:modified>
</cp:coreProperties>
</file>